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97" r:id="rId2"/>
    <p:sldId id="298" r:id="rId3"/>
    <p:sldId id="299" r:id="rId4"/>
    <p:sldId id="300" r:id="rId5"/>
    <p:sldId id="301" r:id="rId6"/>
    <p:sldId id="257" r:id="rId7"/>
    <p:sldId id="302" r:id="rId8"/>
    <p:sldId id="258" r:id="rId9"/>
    <p:sldId id="260" r:id="rId10"/>
    <p:sldId id="261" r:id="rId11"/>
    <p:sldId id="278" r:id="rId12"/>
    <p:sldId id="282" r:id="rId13"/>
    <p:sldId id="281" r:id="rId14"/>
    <p:sldId id="283" r:id="rId15"/>
    <p:sldId id="284" r:id="rId16"/>
    <p:sldId id="285" r:id="rId17"/>
    <p:sldId id="286" r:id="rId18"/>
    <p:sldId id="289" r:id="rId19"/>
    <p:sldId id="290" r:id="rId20"/>
    <p:sldId id="291" r:id="rId21"/>
    <p:sldId id="293" r:id="rId22"/>
    <p:sldId id="294" r:id="rId23"/>
    <p:sldId id="295" r:id="rId24"/>
    <p:sldId id="296" r:id="rId2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1"/>
            <p14:sldId id="257"/>
            <p14:sldId id="302"/>
            <p14:sldId id="258"/>
            <p14:sldId id="260"/>
            <p14:sldId id="261"/>
            <p14:sldId id="278"/>
          </p14:sldIdLst>
        </p14:section>
        <p14:section name="pairs/lists" id="{E5FD9775-7B83-A44A-9425-9974B7ED533B}">
          <p14:sldIdLst>
            <p14:sldId id="282"/>
            <p14:sldId id="281"/>
            <p14:sldId id="283"/>
            <p14:sldId id="284"/>
            <p14:sldId id="285"/>
            <p14:sldId id="286"/>
            <p14:sldId id="289"/>
            <p14:sldId id="290"/>
            <p14:sldId id="291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9"/>
    <p:restoredTop sz="94660"/>
  </p:normalViewPr>
  <p:slideViewPr>
    <p:cSldViewPr>
      <p:cViewPr varScale="1">
        <p:scale>
          <a:sx n="111" d="100"/>
          <a:sy n="111" d="100"/>
        </p:scale>
        <p:origin x="14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/>
              <a:t>COMP </a:t>
            </a:r>
            <a:r>
              <a:rPr lang="en-US" sz="4800" i="0" dirty="0"/>
              <a:t>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153400" cy="4876800"/>
          </a:xfrm>
        </p:spPr>
        <p:txBody>
          <a:bodyPr/>
          <a:lstStyle/>
          <a:p>
            <a:r>
              <a:rPr lang="en-US" dirty="0"/>
              <a:t>Syntax: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is the name of the function.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x1</a:t>
            </a:r>
            <a:r>
              <a:rPr lang="en-US" dirty="0"/>
              <a:t> through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dirty="0"/>
              <a:t> are the arguments (possibly none).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dirty="0"/>
              <a:t> is an expression that is the body of the function.</a:t>
            </a:r>
          </a:p>
          <a:p>
            <a:endParaRPr lang="en-US" sz="1400" dirty="0"/>
          </a:p>
          <a:p>
            <a:r>
              <a:rPr lang="en-US" dirty="0"/>
              <a:t>Evaluation: </a:t>
            </a:r>
            <a:r>
              <a:rPr lang="en-US" b="1" i="1" dirty="0"/>
              <a:t>The name of a function is a value!</a:t>
            </a:r>
            <a:r>
              <a:rPr lang="en-US" dirty="0"/>
              <a:t> (it's a variable)</a:t>
            </a:r>
          </a:p>
          <a:p>
            <a:pPr lvl="1"/>
            <a:r>
              <a:rPr lang="en-US" dirty="0"/>
              <a:t>Different than in many other programming languages.</a:t>
            </a:r>
          </a:p>
          <a:p>
            <a:pPr lvl="1"/>
            <a:r>
              <a:rPr lang="en-US" dirty="0"/>
              <a:t>Adds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to environment so </a:t>
            </a:r>
            <a:r>
              <a:rPr lang="en-US" i="1" dirty="0"/>
              <a:t>later</a:t>
            </a:r>
            <a:r>
              <a:rPr lang="en-US" dirty="0"/>
              <a:t> expressions can </a:t>
            </a:r>
            <a:r>
              <a:rPr lang="en-US" i="1" dirty="0"/>
              <a:t>call</a:t>
            </a:r>
            <a:r>
              <a:rPr lang="en-US" dirty="0"/>
              <a:t> it.</a:t>
            </a:r>
          </a:p>
          <a:p>
            <a:pPr lvl="1"/>
            <a:r>
              <a:rPr lang="en-US" dirty="0"/>
              <a:t>(Function-call semantics will also allow recursion.)</a:t>
            </a:r>
          </a:p>
          <a:p>
            <a:endParaRPr lang="en-US" sz="1400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1524000"/>
            <a:ext cx="53340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(define (f x1 x2 . . . </a:t>
            </a:r>
            <a:r>
              <a:rPr lang="en-US" sz="2000" i="1" kern="0" dirty="0" err="1">
                <a:latin typeface="Courier New" pitchFamily="49" charset="0"/>
              </a:rPr>
              <a:t>xn</a:t>
            </a:r>
            <a:r>
              <a:rPr lang="en-US" sz="2000" i="1" kern="0" dirty="0">
                <a:latin typeface="Courier New" pitchFamily="49" charset="0"/>
              </a:rPr>
              <a:t>) b)</a:t>
            </a:r>
          </a:p>
        </p:txBody>
      </p:sp>
    </p:spTree>
    <p:extLst>
      <p:ext uri="{BB962C8B-B14F-4D97-AF65-F5344CB8AC3E}">
        <p14:creationId xmlns:p14="http://schemas.microsoft.com/office/powerpoint/2010/main" val="963546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add extra parentheses like in Python/Java.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(+ 1 2) </a:t>
            </a:r>
            <a:r>
              <a:rPr lang="en-US" dirty="0"/>
              <a:t>is fine…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(1 2)) </a:t>
            </a:r>
            <a:r>
              <a:rPr lang="en-US" dirty="0"/>
              <a:t>is not fine, </a:t>
            </a:r>
            <a:br>
              <a:rPr lang="en-US" dirty="0"/>
            </a:br>
            <a:r>
              <a:rPr lang="en-US" dirty="0"/>
              <a:t>and neither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Parentheses have a very particular meaning in Racket; they are not just used for changing precedence or grouping.</a:t>
            </a:r>
          </a:p>
          <a:p>
            <a:pPr lvl="2"/>
            <a:r>
              <a:rPr lang="en-US" dirty="0"/>
              <a:t>Using prefix notation for everything pretty much eliminates having to use parentheses for precedence.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“return” statement.</a:t>
            </a:r>
          </a:p>
          <a:p>
            <a:pPr lvl="1"/>
            <a:r>
              <a:rPr lang="en-US" dirty="0"/>
              <a:t>Functions only have a single expression as the body anyway.</a:t>
            </a:r>
          </a:p>
          <a:p>
            <a:pPr lvl="1"/>
            <a:r>
              <a:rPr lang="en-US" dirty="0"/>
              <a:t>Evaluating that statement becomes the return value.</a:t>
            </a:r>
          </a:p>
          <a:p>
            <a:pPr marL="457200" lvl="1" indent="0">
              <a:buNone/>
            </a:pPr>
            <a:endParaRPr lang="en-US" sz="1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4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and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far: numbers, </a:t>
            </a:r>
            <a:r>
              <a:rPr lang="en-US" dirty="0" err="1"/>
              <a:t>booleans</a:t>
            </a:r>
            <a:r>
              <a:rPr lang="en-US" dirty="0"/>
              <a:t> 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 </a:t>
            </a:r>
            <a:r>
              <a:rPr lang="en-US" dirty="0"/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), conditionals, variables, functions</a:t>
            </a:r>
          </a:p>
          <a:p>
            <a:pPr lvl="1"/>
            <a:r>
              <a:rPr lang="en-US" dirty="0"/>
              <a:t>Now ways to build up data with multiple parts</a:t>
            </a:r>
          </a:p>
          <a:p>
            <a:pPr lvl="1"/>
            <a:r>
              <a:rPr lang="en-US" dirty="0"/>
              <a:t>This is essential</a:t>
            </a:r>
          </a:p>
          <a:p>
            <a:pPr lvl="1"/>
            <a:r>
              <a:rPr lang="en-US" dirty="0"/>
              <a:t>Java examples: classes, arrays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 of lecture:</a:t>
            </a:r>
          </a:p>
          <a:p>
            <a:pPr lvl="1"/>
            <a:r>
              <a:rPr lang="en-US" dirty="0"/>
              <a:t>Pairs and lists</a:t>
            </a:r>
          </a:p>
          <a:p>
            <a:pPr lvl="1"/>
            <a:r>
              <a:rPr lang="en-US" dirty="0"/>
              <a:t>These are our basic data structures that we use to create all other data structures.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Later: Other more general ways to create compound data</a:t>
            </a:r>
          </a:p>
        </p:txBody>
      </p:sp>
    </p:spTree>
    <p:extLst>
      <p:ext uri="{BB962C8B-B14F-4D97-AF65-F5344CB8AC3E}">
        <p14:creationId xmlns:p14="http://schemas.microsoft.com/office/powerpoint/2010/main" val="359942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data structure for Racket (and pretty much every other "parentheses-based" programing language [Scheme, LISP])</a:t>
            </a:r>
          </a:p>
          <a:p>
            <a:endParaRPr lang="en-US" dirty="0"/>
          </a:p>
          <a:p>
            <a:r>
              <a:rPr lang="en-US" dirty="0"/>
              <a:t>Two-piece structure: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side is called the "car" </a:t>
            </a:r>
          </a:p>
          <a:p>
            <a:r>
              <a:rPr lang="en-US" dirty="0"/>
              <a:t>Right side called the "</a:t>
            </a:r>
            <a:r>
              <a:rPr lang="en-US" dirty="0" err="1"/>
              <a:t>cdr</a:t>
            </a:r>
            <a:r>
              <a:rPr lang="en-US" dirty="0"/>
              <a:t>" (pronounced could-</a:t>
            </a:r>
            <a:r>
              <a:rPr lang="en-US" dirty="0" err="1"/>
              <a:t>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Each piece holds a pointer to something else (the something can be almost any data type)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288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622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8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Syntax: </a:t>
            </a:r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 </a:t>
            </a:r>
            <a:r>
              <a:rPr lang="en-US" dirty="0">
                <a:latin typeface="+mj-lt"/>
                <a:cs typeface="Courier New" pitchFamily="49" charset="0"/>
              </a:rPr>
              <a:t>to</a:t>
            </a:r>
            <a:r>
              <a:rPr lang="en-US" b="1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 </a:t>
            </a:r>
            <a:r>
              <a:rPr lang="en-US" dirty="0">
                <a:latin typeface="+mj-lt"/>
                <a:cs typeface="Courier New" pitchFamily="49" charset="0"/>
              </a:rPr>
              <a:t>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e2 </a:t>
            </a:r>
            <a:r>
              <a:rPr lang="en-US" dirty="0">
                <a:latin typeface="+mj-lt"/>
                <a:cs typeface="Courier New" pitchFamily="49" charset="0"/>
              </a:rPr>
              <a:t>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v2</a:t>
            </a:r>
            <a:r>
              <a:rPr lang="en-US" dirty="0">
                <a:latin typeface="+mj-lt"/>
                <a:cs typeface="Courier New" pitchFamily="49" charset="0"/>
              </a:rPr>
              <a:t>; result is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A pair of values is a value.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Stored in a single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9800" y="2667000"/>
            <a:ext cx="2133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(cons e1 e2)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83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86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Alternate syntax: </a:t>
            </a:r>
          </a:p>
          <a:p>
            <a:r>
              <a:rPr lang="en-US" dirty="0"/>
              <a:t>Evaluation: Evaluates to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(v1 . v2)</a:t>
            </a:r>
            <a:r>
              <a:rPr lang="en-US" dirty="0"/>
              <a:t>.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This is how to make a “literal” pair, where v1 and v2 are not evaluated.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Similar to using double quotes to make a string literal in Python/Java.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(+ 1 2)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'(3 . 7)</a:t>
            </a:r>
            <a:r>
              <a:rPr lang="en-US" dirty="0">
                <a:latin typeface="+mj-lt"/>
                <a:cs typeface="Courier New" pitchFamily="49" charset="0"/>
              </a:rPr>
              <a:t> also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However,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'((+ 1 2) .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 . (+ 3 4))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2667000"/>
            <a:ext cx="1905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. v2)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4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Access</a:t>
            </a:r>
            <a:r>
              <a:rPr lang="en-US" dirty="0"/>
              <a:t>:</a:t>
            </a:r>
          </a:p>
          <a:p>
            <a:r>
              <a:rPr lang="en-US" dirty="0"/>
              <a:t>Syntax:                      and </a:t>
            </a:r>
          </a:p>
          <a:p>
            <a:endParaRPr lang="en-US" dirty="0"/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to a pair of values and return the first or second piece.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must evaluate to a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(car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38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</a:t>
            </a:r>
            <a:r>
              <a:rPr lang="en-US" sz="2000" i="1" kern="0" dirty="0" err="1">
                <a:latin typeface="Courier New" pitchFamily="49" charset="0"/>
              </a:rPr>
              <a:t>cdr</a:t>
            </a:r>
            <a:r>
              <a:rPr lang="en-US" sz="2000" i="1" kern="0" dirty="0">
                <a:latin typeface="Courier New" pitchFamily="49" charset="0"/>
              </a:rPr>
              <a:t>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80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uiExpan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 can take and return pairs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447800"/>
            <a:ext cx="7848600" cy="4419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(swap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pair) (car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(sum-two-pairs p1 p2)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(+ (car p1)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p1) (car p2)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(div-mod n1 n2)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(quotient n1 n2) (remainder n1 n2)))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; returning more than one value is a pain in C++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(define (sort-pair pair)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(if (&lt; (car pair) 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pair))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pair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(swap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44209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built in Racket using linked lists of cons cells.</a:t>
            </a:r>
          </a:p>
          <a:p>
            <a:endParaRPr lang="en-US" sz="1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ways to </a:t>
            </a:r>
            <a:r>
              <a:rPr lang="en-US" i="1" dirty="0"/>
              <a:t>build</a:t>
            </a:r>
            <a:r>
              <a:rPr lang="en-US" dirty="0"/>
              <a:t> lists and </a:t>
            </a:r>
            <a:r>
              <a:rPr lang="en-US" i="1" dirty="0"/>
              <a:t>access</a:t>
            </a:r>
            <a:r>
              <a:rPr lang="en-US" dirty="0"/>
              <a:t> the pieces…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647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empty list is a value: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a list of values is a value; elements are separated by spaces: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e1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evaluates to a list </a:t>
            </a:r>
            <a:r>
              <a:rPr lang="en-US" b="1" dirty="0">
                <a:latin typeface="Courier New" pitchFamily="49" charset="0"/>
              </a:rPr>
              <a:t>(v2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, then </a:t>
            </a:r>
            <a:r>
              <a:rPr lang="en-US" b="1" dirty="0">
                <a:latin typeface="Courier New" pitchFamily="49" charset="0"/>
              </a:rPr>
              <a:t>(cons e1 e2)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1066800"/>
            <a:ext cx="7620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2590800"/>
            <a:ext cx="2438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v2 ...</a:t>
            </a:r>
            <a:r>
              <a:rPr lang="en-US" sz="2000" kern="0" dirty="0" err="1">
                <a:latin typeface="Courier New" pitchFamily="49" charset="0"/>
              </a:rPr>
              <a:t>vn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48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A Racket program is a sequence of </a:t>
            </a:r>
            <a:r>
              <a:rPr lang="en-US" b="1" i="1" dirty="0"/>
              <a:t>definitions</a:t>
            </a:r>
            <a:r>
              <a:rPr lang="en-US" dirty="0"/>
              <a:t> and </a:t>
            </a:r>
            <a:r>
              <a:rPr lang="en-US" b="1" i="1" dirty="0"/>
              <a:t>expressions</a:t>
            </a:r>
            <a:r>
              <a:rPr lang="en-US" dirty="0"/>
              <a:t>.</a:t>
            </a:r>
          </a:p>
          <a:p>
            <a:r>
              <a:rPr lang="en-US" dirty="0"/>
              <a:t>A definition </a:t>
            </a:r>
            <a:r>
              <a:rPr lang="en-US" b="1" i="1" dirty="0"/>
              <a:t>binds</a:t>
            </a:r>
            <a:r>
              <a:rPr lang="en-US" dirty="0"/>
              <a:t> a variable to a value.</a:t>
            </a:r>
          </a:p>
          <a:p>
            <a:r>
              <a:rPr lang="en-US" dirty="0"/>
              <a:t>An expression is something that can be evaluated.</a:t>
            </a:r>
          </a:p>
          <a:p>
            <a:r>
              <a:rPr lang="en-US" dirty="0"/>
              <a:t>An expression always evaluates to a value (definitions never do).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</a:t>
            </a:r>
            <a:r>
              <a:rPr lang="en-US" b="1" i="1" dirty="0"/>
              <a:t>environment</a:t>
            </a:r>
            <a:r>
              <a:rPr lang="en-US" dirty="0"/>
              <a:t> holds variables and their values (bindings).</a:t>
            </a:r>
          </a:p>
        </p:txBody>
      </p:sp>
    </p:spTree>
    <p:extLst>
      <p:ext uri="{BB962C8B-B14F-4D97-AF65-F5344CB8AC3E}">
        <p14:creationId xmlns:p14="http://schemas.microsoft.com/office/powerpoint/2010/main" val="1997566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/>
          <a:lstStyle/>
          <a:p>
            <a:r>
              <a:rPr lang="en-US" b="1" dirty="0">
                <a:latin typeface="Courier New" pitchFamily="49" charset="0"/>
              </a:rPr>
              <a:t>(null?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#t </a:t>
            </a:r>
            <a:r>
              <a:rPr lang="en-US" dirty="0"/>
              <a:t>if and only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'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(car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as “first”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as “rest”</a:t>
            </a:r>
          </a:p>
          <a:p>
            <a:pPr lvl="1"/>
            <a:r>
              <a:rPr lang="en-US" dirty="0"/>
              <a:t>Result is a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list functions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600200"/>
            <a:ext cx="75438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(sum-list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(sum-list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(countdown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(&lt; num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‘()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(countdown (-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661275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that process lists are usually recursive.</a:t>
            </a:r>
          </a:p>
          <a:p>
            <a:pPr lvl="1"/>
            <a:r>
              <a:rPr lang="en-US" dirty="0"/>
              <a:t>Only way to “get to all the elements”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the empty list?</a:t>
            </a:r>
          </a:p>
          <a:p>
            <a:pPr lvl="1"/>
            <a:r>
              <a:rPr lang="en-US" dirty="0"/>
              <a:t>Usually, this is your base case.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a non-empty list?</a:t>
            </a:r>
          </a:p>
          <a:p>
            <a:pPr lvl="1"/>
            <a:r>
              <a:rPr lang="en-US" dirty="0"/>
              <a:t>Typically a combination of doing something with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of the list and a recursive call on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of the list.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Similarly, functions that produce lists of potentially any size will be recursive.</a:t>
            </a:r>
          </a:p>
          <a:p>
            <a:pPr lvl="1"/>
            <a:r>
              <a:rPr lang="en-US" dirty="0"/>
              <a:t>You create a list out of smaller lists (with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/>
              <a:t>,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3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other ways to build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/>
                <a:cs typeface="Consolas"/>
              </a:rPr>
              <a:t>list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Makes a list out of all arguments.</a:t>
            </a:r>
          </a:p>
          <a:p>
            <a:pPr lvl="1"/>
            <a:r>
              <a:rPr lang="en-US" dirty="0"/>
              <a:t>Arguments can be of any data type.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(list e1 e2 … en)</a:t>
            </a:r>
            <a:r>
              <a:rPr lang="en-US" dirty="0">
                <a:cs typeface="Courier"/>
              </a:rPr>
              <a:t>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 returns the list </a:t>
            </a:r>
            <a:r>
              <a:rPr lang="en-US" b="1" dirty="0">
                <a:latin typeface="Courier"/>
                <a:cs typeface="Courier"/>
              </a:rPr>
              <a:t>'(v1 v2 …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.</a:t>
            </a:r>
          </a:p>
          <a:p>
            <a:r>
              <a:rPr lang="en-US" b="1" dirty="0">
                <a:latin typeface="Consolas"/>
                <a:cs typeface="Consolas"/>
              </a:rPr>
              <a:t>append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Concatenates values inside lists given as arguments.</a:t>
            </a:r>
          </a:p>
          <a:p>
            <a:pPr lvl="1"/>
            <a:r>
              <a:rPr lang="en-US" dirty="0"/>
              <a:t>Arguments </a:t>
            </a:r>
            <a:r>
              <a:rPr lang="en-US" i="1" dirty="0"/>
              <a:t>must</a:t>
            </a:r>
            <a:r>
              <a:rPr lang="en-US" dirty="0"/>
              <a:t> be lists.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(append e1 e2 … en)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= </a:t>
            </a:r>
            <a:r>
              <a:rPr lang="en-US" b="1" dirty="0">
                <a:latin typeface="Courier"/>
                <a:cs typeface="Courier"/>
              </a:rPr>
              <a:t>(v11 v12 … ) </a:t>
            </a:r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v2</a:t>
            </a:r>
            <a:r>
              <a:rPr lang="en-US" dirty="0"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(v21 v22 … ) </a:t>
            </a:r>
            <a:r>
              <a:rPr lang="en-US" dirty="0" err="1"/>
              <a:t>etc</a:t>
            </a:r>
            <a:r>
              <a:rPr lang="en-US" dirty="0"/>
              <a:t>, then return value is </a:t>
            </a:r>
            <a:r>
              <a:rPr lang="en-US" b="1" dirty="0">
                <a:latin typeface="Courier"/>
                <a:cs typeface="Courier"/>
              </a:rPr>
              <a:t>(v11 v12 … v21 v22 … 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77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dirty="0"/>
              <a:t>Lists </a:t>
            </a:r>
            <a:r>
              <a:rPr lang="en-US"/>
              <a:t>of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Processing lists of pairs requires no new features.  Examples: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(+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(sum-pair-list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(firsts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(seconds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(sum-pair-list2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(+ (sum-list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(sum-list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788036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b="1" i="1" dirty="0"/>
              <a:t>Expressions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Constants: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1/4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0.75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2+3i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to themselves.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Variables/Names: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b="1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by looking up value in current environment.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>
                <a:ea typeface="Courier New" charset="0"/>
                <a:cs typeface="Courier New" charset="0"/>
              </a:rPr>
              <a:t> expressions: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(if test e1 e2)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What about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</a:t>
            </a:r>
            <a:r>
              <a:rPr lang="en-US" dirty="0">
                <a:ea typeface="Courier New" charset="0"/>
                <a:cs typeface="Courier New" charset="0"/>
              </a:rPr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8336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type of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In Racket, all of the math operations are functions!</a:t>
            </a:r>
            <a:br>
              <a:rPr lang="en-US" dirty="0"/>
            </a:br>
            <a:endParaRPr lang="en-US" dirty="0"/>
          </a:p>
          <a:p>
            <a:r>
              <a:rPr lang="en-US" dirty="0">
                <a:ea typeface="Courier New" charset="0"/>
                <a:cs typeface="Courier New" charset="0"/>
              </a:rPr>
              <a:t>Therefore,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 </a:t>
            </a:r>
            <a:r>
              <a:rPr lang="en-US" dirty="0">
                <a:ea typeface="Courier New" charset="0"/>
                <a:cs typeface="Courier New" charset="0"/>
              </a:rPr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 are governed by the same evaluation rules: those for </a:t>
            </a:r>
            <a:r>
              <a:rPr lang="en-US" b="1" i="1" dirty="0">
                <a:ea typeface="Courier New" charset="0"/>
                <a:cs typeface="Courier New" charset="0"/>
              </a:rPr>
              <a:t>function calls</a:t>
            </a:r>
            <a:r>
              <a:rPr lang="en-US" dirty="0">
                <a:ea typeface="Courier New" charset="0"/>
                <a:cs typeface="Courier New" charset="0"/>
              </a:rPr>
              <a:t>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Syntax: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(name arg1 arg2 ...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	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Type-checking: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dirty="0">
                <a:ea typeface="Courier New" charset="0"/>
                <a:cs typeface="Courier New" charset="0"/>
              </a:rPr>
              <a:t> must have type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function</a:t>
            </a: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arg1</a:t>
            </a:r>
            <a:r>
              <a:rPr lang="en-US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arg2</a:t>
            </a:r>
            <a:r>
              <a:rPr lang="en-US" dirty="0">
                <a:ea typeface="Courier New" charset="0"/>
                <a:cs typeface="Courier New" charset="0"/>
              </a:rPr>
              <a:t>, ...,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argn</a:t>
            </a:r>
            <a:r>
              <a:rPr lang="en-US" dirty="0">
                <a:ea typeface="Courier New" charset="0"/>
                <a:cs typeface="Courier New" charset="0"/>
              </a:rPr>
              <a:t> must be expressions.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Evaluation: evaluate each argument expression to a value, then run the function code.</a:t>
            </a:r>
          </a:p>
        </p:txBody>
      </p:sp>
    </p:spTree>
    <p:extLst>
      <p:ext uri="{BB962C8B-B14F-4D97-AF65-F5344CB8AC3E}">
        <p14:creationId xmlns:p14="http://schemas.microsoft.com/office/powerpoint/2010/main" val="101109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(+ 3 2)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=&gt; 5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(* 3 2) =&gt; 6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3 2) =&gt; #t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4) =&gt; 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3 2) =&gt; 9</a:t>
            </a:r>
          </a:p>
        </p:txBody>
      </p:sp>
    </p:spTree>
    <p:extLst>
      <p:ext uri="{BB962C8B-B14F-4D97-AF65-F5344CB8AC3E}">
        <p14:creationId xmlns:p14="http://schemas.microsoft.com/office/powerpoint/2010/main" val="5655392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98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Functions: the most important building block in the whole course</a:t>
            </a:r>
          </a:p>
          <a:p>
            <a:pPr lvl="1"/>
            <a:r>
              <a:rPr lang="en-US" dirty="0"/>
              <a:t>Like Python/Java functions, have arguments and result</a:t>
            </a:r>
          </a:p>
          <a:p>
            <a:pPr lvl="1"/>
            <a:r>
              <a:rPr lang="en-US" dirty="0"/>
              <a:t>But no classes,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dirty="0"/>
              <a:t>,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i="1" dirty="0"/>
              <a:t>function definition/binding</a:t>
            </a:r>
            <a:r>
              <a:rPr lang="en-US" dirty="0"/>
              <a:t>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24200" y="2819400"/>
            <a:ext cx="27432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(add1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(+ 1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/>
              <a:t>Another example:</a:t>
            </a:r>
          </a:p>
          <a:p>
            <a:pPr marL="0" indent="0">
              <a:buFontTx/>
              <a:buNone/>
            </a:pPr>
            <a:endParaRPr lang="en-US" b="0" kern="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4200" y="4038600"/>
            <a:ext cx="2743200" cy="1447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(abs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(&lt; x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(-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2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recursive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295400"/>
            <a:ext cx="51816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; Note: correct only if y &gt;= 0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5300" y="3733800"/>
            <a:ext cx="784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/>
              <a:t>Note: The </a:t>
            </a:r>
            <a:r>
              <a:rPr lang="en-US" b="0" i="1" dirty="0"/>
              <a:t>body</a:t>
            </a:r>
            <a:r>
              <a:rPr lang="en-US" b="0" dirty="0"/>
              <a:t> includes a (recursive) </a:t>
            </a:r>
            <a:r>
              <a:rPr lang="en-US" b="0" i="1" dirty="0"/>
              <a:t>function call</a:t>
            </a:r>
            <a:r>
              <a:rPr lang="en-US" b="0" dirty="0"/>
              <a:t>:  </a:t>
            </a:r>
            <a:r>
              <a:rPr lang="en-US" kern="0" dirty="0">
                <a:latin typeface="Courier New" pitchFamily="49" charset="0"/>
              </a:rPr>
              <a:t>pow(x, y-1)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0855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Example, extended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981200"/>
            <a:ext cx="81534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(cube x)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3))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sixtyfour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(cube 4))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fortytwo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(+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2 4)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4 2) (cube 2) 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80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not yet comfortable with recursion, you will be soon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Will use for most functions taking or returning lists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“Makes sense” because calls to same function solve “simpler” problems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Recursion more powerful than loops</a:t>
            </a:r>
          </a:p>
          <a:p>
            <a:pPr lvl="1"/>
            <a:r>
              <a:rPr lang="en-US" dirty="0">
                <a:sym typeface="Wingdings" pitchFamily="2" charset="2"/>
              </a:rPr>
              <a:t>Will not normally use loops in Racket (they exist, but are usually poor style.)</a:t>
            </a:r>
          </a:p>
          <a:p>
            <a:pPr lvl="1"/>
            <a:r>
              <a:rPr lang="en-US" dirty="0">
                <a:sym typeface="Wingdings" pitchFamily="2" charset="2"/>
              </a:rPr>
              <a:t>Loops often (not always) obscure simple, elegant solutions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4963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64238</TotalTime>
  <Words>1799</Words>
  <Application>Microsoft Office PowerPoint</Application>
  <PresentationFormat>On-screen Show (4:3)</PresentationFormat>
  <Paragraphs>241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Consolas</vt:lpstr>
      <vt:lpstr>Courier</vt:lpstr>
      <vt:lpstr>Courier New</vt:lpstr>
      <vt:lpstr>Times New Roman</vt:lpstr>
      <vt:lpstr>Wingdings</vt:lpstr>
      <vt:lpstr>dan_design_template</vt:lpstr>
      <vt:lpstr>COMP 360  Programming Languages Day 2</vt:lpstr>
      <vt:lpstr>Review</vt:lpstr>
      <vt:lpstr>Review</vt:lpstr>
      <vt:lpstr>New type of expression</vt:lpstr>
      <vt:lpstr>Examples of function calls</vt:lpstr>
      <vt:lpstr>Function definitions</vt:lpstr>
      <vt:lpstr>A recursive example</vt:lpstr>
      <vt:lpstr>Example, extended</vt:lpstr>
      <vt:lpstr>Recursion</vt:lpstr>
      <vt:lpstr>Function bindings</vt:lpstr>
      <vt:lpstr>Some gotchas</vt:lpstr>
      <vt:lpstr>Pairs and lists</vt:lpstr>
      <vt:lpstr>Cons cells</vt:lpstr>
      <vt:lpstr>Pairs </vt:lpstr>
      <vt:lpstr>Pairs</vt:lpstr>
      <vt:lpstr>Pairs</vt:lpstr>
      <vt:lpstr>Examples</vt:lpstr>
      <vt:lpstr>Lists</vt:lpstr>
      <vt:lpstr>Building Lists</vt:lpstr>
      <vt:lpstr>Accessing Lists</vt:lpstr>
      <vt:lpstr>Example list functions</vt:lpstr>
      <vt:lpstr>Recursion again</vt:lpstr>
      <vt:lpstr>Two other ways to build lists</vt:lpstr>
      <vt:lpstr>Lists of pairs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831</cp:revision>
  <cp:lastPrinted>2017-08-30T19:10:09Z</cp:lastPrinted>
  <dcterms:created xsi:type="dcterms:W3CDTF">2009-03-13T20:43:19Z</dcterms:created>
  <dcterms:modified xsi:type="dcterms:W3CDTF">2026-01-15T19:56:51Z</dcterms:modified>
</cp:coreProperties>
</file>